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2" r:id="rId4"/>
    <p:sldId id="323" r:id="rId5"/>
    <p:sldId id="324" r:id="rId6"/>
    <p:sldId id="328" r:id="rId7"/>
    <p:sldId id="325" r:id="rId8"/>
    <p:sldId id="329" r:id="rId9"/>
    <p:sldId id="326" r:id="rId10"/>
    <p:sldId id="331" r:id="rId11"/>
    <p:sldId id="332" r:id="rId12"/>
  </p:sldIdLst>
  <p:sldSz cx="12192000" cy="6858000"/>
  <p:notesSz cx="6858000" cy="9144000"/>
  <p:embeddedFontLst>
    <p:embeddedFont>
      <p:font typeface="나눔고딕 ExtraBold" panose="020B0600000101010101" charset="-127"/>
      <p:bold r:id="rId15"/>
    </p:embeddedFont>
    <p:embeddedFont>
      <p:font typeface="나눔고딕 Light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CED"/>
    <a:srgbClr val="FCE4F9"/>
    <a:srgbClr val="B4A2F3"/>
    <a:srgbClr val="03339F"/>
    <a:srgbClr val="7FC4D8"/>
    <a:srgbClr val="95DE7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9" autoAdjust="0"/>
    <p:restoredTop sz="95214" autoAdjust="0"/>
  </p:normalViewPr>
  <p:slideViewPr>
    <p:cSldViewPr snapToGrid="0" showGuides="1">
      <p:cViewPr varScale="1">
        <p:scale>
          <a:sx n="89" d="100"/>
          <a:sy n="89" d="100"/>
        </p:scale>
        <p:origin x="72" y="4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9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1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1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9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17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845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8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832098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0DD9495-EEEA-4E33-B887-E4AA98DE4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92" y="2171962"/>
            <a:ext cx="2197213" cy="2502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F48602-811D-408D-8AA3-454ECE8AEF41}"/>
              </a:ext>
            </a:extLst>
          </p:cNvPr>
          <p:cNvSpPr txBox="1"/>
          <p:nvPr/>
        </p:nvSpPr>
        <p:spPr>
          <a:xfrm>
            <a:off x="8294146" y="4927002"/>
            <a:ext cx="295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팀 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 err="1">
                <a:solidFill>
                  <a:srgbClr val="0070C0"/>
                </a:solidFill>
              </a:rPr>
              <a:t>액션피트패밀리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서형석 </a:t>
            </a:r>
            <a:r>
              <a:rPr lang="ko-KR" altLang="en-US" b="1" dirty="0" err="1">
                <a:solidFill>
                  <a:srgbClr val="0070C0"/>
                </a:solidFill>
              </a:rPr>
              <a:t>강주혜</a:t>
            </a:r>
            <a:r>
              <a:rPr lang="ko-KR" altLang="en-US" b="1" dirty="0">
                <a:solidFill>
                  <a:srgbClr val="0070C0"/>
                </a:solidFill>
              </a:rPr>
              <a:t> 최광희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박재민 </a:t>
            </a:r>
            <a:r>
              <a:rPr lang="ko-KR" altLang="en-US" b="1" dirty="0" err="1">
                <a:solidFill>
                  <a:srgbClr val="0070C0"/>
                </a:solidFill>
              </a:rPr>
              <a:t>유문천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+mj-ea"/>
                <a:ea typeface="+mj-ea"/>
              </a:rPr>
              <a:t>03. </a:t>
            </a:r>
            <a:r>
              <a:rPr lang="ko-KR" altLang="en-US" sz="2500">
                <a:latin typeface="+mj-ea"/>
                <a:ea typeface="+mj-ea"/>
              </a:rPr>
              <a:t>개발 계획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007F273-B6BA-4DDB-9CF0-CC6562017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0D92CD-E1A3-4F2A-A3E1-6F21A2A8A4F1}"/>
              </a:ext>
            </a:extLst>
          </p:cNvPr>
          <p:cNvSpPr/>
          <p:nvPr/>
        </p:nvSpPr>
        <p:spPr>
          <a:xfrm>
            <a:off x="4781164" y="1743166"/>
            <a:ext cx="2305328" cy="17260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endParaRPr lang="en-US" altLang="ko-KR" sz="2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2000" b="1" spc="-100" dirty="0">
                <a:solidFill>
                  <a:schemeClr val="bg1"/>
                </a:solidFill>
              </a:rPr>
              <a:t>Teachable Machine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53CC677-1411-428D-8FA0-9636280E4657}"/>
              </a:ext>
            </a:extLst>
          </p:cNvPr>
          <p:cNvSpPr/>
          <p:nvPr/>
        </p:nvSpPr>
        <p:spPr>
          <a:xfrm>
            <a:off x="1766588" y="1702946"/>
            <a:ext cx="2305328" cy="17260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endParaRPr lang="en-US" altLang="ko-KR" sz="2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904F3A7-D4CD-41CE-8EC1-8D4CF9DB7F04}"/>
              </a:ext>
            </a:extLst>
          </p:cNvPr>
          <p:cNvSpPr/>
          <p:nvPr/>
        </p:nvSpPr>
        <p:spPr>
          <a:xfrm>
            <a:off x="2655301" y="3823672"/>
            <a:ext cx="2305328" cy="17260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endParaRPr lang="en-US" altLang="ko-KR" sz="2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6D7AE6-825C-40E0-BCDC-7B945D868193}"/>
              </a:ext>
            </a:extLst>
          </p:cNvPr>
          <p:cNvSpPr/>
          <p:nvPr/>
        </p:nvSpPr>
        <p:spPr>
          <a:xfrm>
            <a:off x="6545226" y="3823672"/>
            <a:ext cx="2305328" cy="17260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endParaRPr lang="en-US" altLang="ko-KR" sz="2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47872F-B244-4FDB-B5F9-8A4684BE48A8}"/>
              </a:ext>
            </a:extLst>
          </p:cNvPr>
          <p:cNvSpPr/>
          <p:nvPr/>
        </p:nvSpPr>
        <p:spPr>
          <a:xfrm>
            <a:off x="7795741" y="1702946"/>
            <a:ext cx="2305328" cy="17260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endParaRPr lang="en-US" altLang="ko-KR" sz="2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b="1" spc="-1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573ABDF-82C9-4ECF-99A4-B91B514EA62B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켜진, 그리기, 시계이(가) 표시된 사진&#10;&#10;자동 생성된 설명">
            <a:extLst>
              <a:ext uri="{FF2B5EF4-FFF2-40B4-BE49-F238E27FC236}">
                <a16:creationId xmlns:a16="http://schemas.microsoft.com/office/drawing/2014/main" id="{CB910994-266A-4AA2-B6AD-34716E21A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38" y="2611593"/>
            <a:ext cx="1144628" cy="415822"/>
          </a:xfrm>
          <a:prstGeom prst="rect">
            <a:avLst/>
          </a:prstGeom>
        </p:spPr>
      </p:pic>
      <p:pic>
        <p:nvPicPr>
          <p:cNvPr id="9" name="그림 8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9B0BFCF0-20AB-48D9-83F7-D9DEE9F8D1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49" y="4460931"/>
            <a:ext cx="1041984" cy="762014"/>
          </a:xfrm>
          <a:prstGeom prst="rect">
            <a:avLst/>
          </a:prstGeom>
        </p:spPr>
      </p:pic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E009BD1-F636-4A07-B62A-190D1A2429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30" y="4458790"/>
            <a:ext cx="1143763" cy="1027269"/>
          </a:xfrm>
          <a:prstGeom prst="rect">
            <a:avLst/>
          </a:prstGeom>
        </p:spPr>
      </p:pic>
      <p:pic>
        <p:nvPicPr>
          <p:cNvPr id="13" name="그림 12" descr="개체, 그리기, 음식, 방이(가) 표시된 사진&#10;&#10;자동 생성된 설명">
            <a:extLst>
              <a:ext uri="{FF2B5EF4-FFF2-40B4-BE49-F238E27FC236}">
                <a16:creationId xmlns:a16="http://schemas.microsoft.com/office/drawing/2014/main" id="{2C7E19CB-3B34-470B-A2A1-AFB932F3E7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86" b="60529"/>
          <a:stretch/>
        </p:blipFill>
        <p:spPr>
          <a:xfrm>
            <a:off x="8497498" y="2560369"/>
            <a:ext cx="965600" cy="591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641A0C-9993-43BE-A969-94E9D2DCA277}"/>
              </a:ext>
            </a:extLst>
          </p:cNvPr>
          <p:cNvSpPr txBox="1"/>
          <p:nvPr/>
        </p:nvSpPr>
        <p:spPr>
          <a:xfrm>
            <a:off x="8579599" y="2067926"/>
            <a:ext cx="10004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AWS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8EBFB-3410-4F41-9A65-CB81EABFB647}"/>
              </a:ext>
            </a:extLst>
          </p:cNvPr>
          <p:cNvSpPr txBox="1"/>
          <p:nvPr/>
        </p:nvSpPr>
        <p:spPr>
          <a:xfrm>
            <a:off x="7442257" y="3994201"/>
            <a:ext cx="8470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DB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B6D85-070C-4D7B-B9BA-21B9592CC753}"/>
              </a:ext>
            </a:extLst>
          </p:cNvPr>
          <p:cNvSpPr txBox="1"/>
          <p:nvPr/>
        </p:nvSpPr>
        <p:spPr>
          <a:xfrm>
            <a:off x="3436114" y="3992644"/>
            <a:ext cx="929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Web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30556-F250-47F1-AEB8-F50CFD351F6D}"/>
              </a:ext>
            </a:extLst>
          </p:cNvPr>
          <p:cNvSpPr txBox="1"/>
          <p:nvPr/>
        </p:nvSpPr>
        <p:spPr>
          <a:xfrm>
            <a:off x="2253622" y="2079238"/>
            <a:ext cx="204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게임제작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CFE62-9172-450E-8733-457E5245CA54}"/>
              </a:ext>
            </a:extLst>
          </p:cNvPr>
          <p:cNvSpPr txBox="1"/>
          <p:nvPr/>
        </p:nvSpPr>
        <p:spPr>
          <a:xfrm>
            <a:off x="5207093" y="2078942"/>
            <a:ext cx="2196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자세 인식</a:t>
            </a:r>
          </a:p>
        </p:txBody>
      </p:sp>
    </p:spTree>
    <p:extLst>
      <p:ext uri="{BB962C8B-B14F-4D97-AF65-F5344CB8AC3E}">
        <p14:creationId xmlns:p14="http://schemas.microsoft.com/office/powerpoint/2010/main" val="2698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5520" y="2564904"/>
            <a:ext cx="6552728" cy="114300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1F5EA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HANK YOU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87488" y="3573016"/>
            <a:ext cx="8101012" cy="0"/>
          </a:xfrm>
          <a:prstGeom prst="line">
            <a:avLst/>
          </a:prstGeom>
          <a:ln w="44450">
            <a:solidFill>
              <a:srgbClr val="1F5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7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0755" y="563522"/>
            <a:ext cx="334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눈물 방울 6"/>
          <p:cNvSpPr/>
          <p:nvPr/>
        </p:nvSpPr>
        <p:spPr>
          <a:xfrm rot="7968360">
            <a:off x="1884995" y="2472427"/>
            <a:ext cx="1834807" cy="1834807"/>
          </a:xfrm>
          <a:prstGeom prst="teardrop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눈물 방울 8"/>
          <p:cNvSpPr/>
          <p:nvPr/>
        </p:nvSpPr>
        <p:spPr>
          <a:xfrm rot="7968360">
            <a:off x="5178596" y="2503359"/>
            <a:ext cx="1834807" cy="1834807"/>
          </a:xfrm>
          <a:prstGeom prst="teardrop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눈물 방울 9"/>
          <p:cNvSpPr/>
          <p:nvPr/>
        </p:nvSpPr>
        <p:spPr>
          <a:xfrm rot="7968360">
            <a:off x="8479906" y="2472427"/>
            <a:ext cx="1834807" cy="1834807"/>
          </a:xfrm>
          <a:prstGeom prst="teardrop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93" y="3169063"/>
            <a:ext cx="155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필요성 및 </a:t>
            </a:r>
            <a:endParaRPr lang="en-US" altLang="ko-KR" sz="2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0239" y="3237823"/>
            <a:ext cx="137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01549" y="3198167"/>
            <a:ext cx="148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개발계획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94689" y="1205147"/>
            <a:ext cx="35548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06638" y="2815886"/>
            <a:ext cx="4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0239" y="2865732"/>
            <a:ext cx="4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1549" y="2804082"/>
            <a:ext cx="4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7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01</a:t>
            </a:r>
            <a:r>
              <a:rPr lang="en-US" altLang="ko-KR" sz="2500">
                <a:latin typeface="+mj-ea"/>
                <a:ea typeface="+mj-ea"/>
              </a:rPr>
              <a:t>. </a:t>
            </a:r>
            <a:r>
              <a:rPr lang="ko-KR" altLang="en-US" sz="2500">
                <a:latin typeface="+mj-ea"/>
                <a:ea typeface="+mj-ea"/>
              </a:rPr>
              <a:t>필요성 및 개발 배경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287" y="860403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당신이 운동을 하지 않는 이유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3667" y="2550527"/>
            <a:ext cx="405748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latin typeface="나눔고딕 Light" panose="020B0600000101010101" charset="-127"/>
                <a:ea typeface="나눔고딕 Light" panose="020B0600000101010101" charset="-127"/>
              </a:rPr>
              <a:t>시간이 부족해서</a:t>
            </a:r>
            <a:endParaRPr lang="en-US" altLang="ko-KR" sz="2500" b="1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latin typeface="나눔고딕 Light" panose="020B0600000101010101" charset="-127"/>
                <a:ea typeface="나눔고딕 Light" panose="020B0600000101010101" charset="-127"/>
              </a:rPr>
              <a:t>흥미 부족 </a:t>
            </a:r>
            <a:r>
              <a:rPr lang="en-US" altLang="ko-KR" sz="2500" b="1" dirty="0">
                <a:latin typeface="나눔고딕 Light" panose="020B0600000101010101" charset="-127"/>
                <a:ea typeface="나눔고딕 Light" panose="020B0600000101010101" charset="-127"/>
              </a:rPr>
              <a:t>		</a:t>
            </a:r>
          </a:p>
          <a:p>
            <a:pPr marL="457200" indent="-457200">
              <a:buAutoNum type="arabicPeriod"/>
            </a:pPr>
            <a:r>
              <a:rPr lang="ko-KR" altLang="en-US" sz="2500" b="1" dirty="0">
                <a:latin typeface="나눔고딕 Light" panose="020B0600000101010101" charset="-127"/>
                <a:ea typeface="나눔고딕 Light" panose="020B0600000101010101" charset="-127"/>
              </a:rPr>
              <a:t>비용이 부담돼서 </a:t>
            </a:r>
            <a:r>
              <a:rPr lang="en-US" altLang="ko-KR" sz="2500" b="1" dirty="0">
                <a:latin typeface="나눔고딕 Light" panose="020B0600000101010101" charset="-127"/>
                <a:ea typeface="나눔고딕 Light" panose="020B0600000101010101" charset="-127"/>
              </a:rPr>
              <a:t>		</a:t>
            </a:r>
          </a:p>
          <a:p>
            <a:pPr marL="457200" indent="-457200">
              <a:buAutoNum type="arabicPeriod"/>
            </a:pPr>
            <a:r>
              <a:rPr lang="ko-KR" altLang="en-US" sz="2500" b="1" dirty="0">
                <a:latin typeface="나눔고딕 Light" panose="020B0600000101010101" charset="-127"/>
                <a:ea typeface="나눔고딕 Light" panose="020B0600000101010101" charset="-127"/>
              </a:rPr>
              <a:t>시설 접근성이 낮아서 </a:t>
            </a:r>
            <a:r>
              <a:rPr lang="en-US" altLang="ko-KR" sz="2500" b="1" dirty="0">
                <a:latin typeface="나눔고딕 Light" panose="020B0600000101010101" charset="-127"/>
                <a:ea typeface="나눔고딕 Light" panose="020B0600000101010101" charset="-127"/>
              </a:rPr>
              <a:t>	</a:t>
            </a:r>
          </a:p>
          <a:p>
            <a:pPr marL="457200" indent="-457200">
              <a:buAutoNum type="arabicPeriod"/>
            </a:pPr>
            <a:r>
              <a:rPr lang="ko-KR" altLang="en-US" sz="2500" b="1" dirty="0">
                <a:latin typeface="나눔고딕 Light" panose="020B0600000101010101" charset="-127"/>
                <a:ea typeface="나눔고딕 Light" panose="020B0600000101010101" charset="-127"/>
              </a:rPr>
              <a:t>같이 할 사람이 없어서</a:t>
            </a:r>
            <a:endParaRPr lang="en-US" altLang="ko-KR" sz="2500" b="1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pPr algn="ctr"/>
            <a:r>
              <a:rPr lang="en-US" altLang="ko-KR" sz="25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…</a:t>
            </a:r>
          </a:p>
          <a:p>
            <a:pPr algn="r"/>
            <a:r>
              <a:rPr lang="ko-KR" altLang="en-US" sz="11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자료</a:t>
            </a:r>
            <a:r>
              <a:rPr lang="en-US" altLang="ko-KR" sz="11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</a:t>
            </a:r>
            <a:r>
              <a:rPr lang="ko-KR" altLang="en-US" sz="11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대한 체육회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CCAFBCA9-69E4-4C87-8728-7B580774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89" y="1696097"/>
            <a:ext cx="2676899" cy="37247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B4EE5E-B147-439F-90F5-AC4EFF5EBE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421F1F-6C17-4325-BF08-7A16C29EC58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5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01. </a:t>
            </a:r>
            <a:r>
              <a:rPr lang="ko-KR" altLang="en-US" sz="2500" dirty="0">
                <a:latin typeface="+mj-ea"/>
                <a:ea typeface="+mj-ea"/>
              </a:rPr>
              <a:t>필요성 및 개발 배경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16D4570-DD2C-4016-B99A-61B64055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" y="1335402"/>
            <a:ext cx="5527807" cy="4434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0161B2-10BE-4CAE-B340-8FB710BB0B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7E2570-2280-40F9-AF8D-7E37BF5AF16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3D1B5E4-BF23-446F-853E-A5802B59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943" y="1173586"/>
            <a:ext cx="5218628" cy="4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01</a:t>
            </a:r>
            <a:r>
              <a:rPr lang="en-US" altLang="ko-KR" sz="2500">
                <a:latin typeface="+mj-ea"/>
                <a:ea typeface="+mj-ea"/>
              </a:rPr>
              <a:t>. </a:t>
            </a:r>
            <a:r>
              <a:rPr lang="ko-KR" altLang="en-US" sz="2500">
                <a:latin typeface="+mj-ea"/>
                <a:ea typeface="+mj-ea"/>
              </a:rPr>
              <a:t>필요성 및 개발 배경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>
            <a:extLst>
              <a:ext uri="{FF2B5EF4-FFF2-40B4-BE49-F238E27FC236}">
                <a16:creationId xmlns:a16="http://schemas.microsoft.com/office/drawing/2014/main" id="{B4BBF2AA-4166-4F00-BB13-D64EFAB1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489" y="4720893"/>
            <a:ext cx="5749021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접근성 ↑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시간 절약 ↑</a:t>
            </a:r>
          </a:p>
        </p:txBody>
      </p:sp>
      <p:pic>
        <p:nvPicPr>
          <p:cNvPr id="13" name="그림 12" descr="젊은, 남자, 방, 공기이(가) 표시된 사진&#10;&#10;자동 생성된 설명">
            <a:extLst>
              <a:ext uri="{FF2B5EF4-FFF2-40B4-BE49-F238E27FC236}">
                <a16:creationId xmlns:a16="http://schemas.microsoft.com/office/drawing/2014/main" id="{23F252C9-69C0-450D-A599-C6F10C162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32" t="102" r="-17132" b="102"/>
          <a:stretch/>
        </p:blipFill>
        <p:spPr>
          <a:xfrm>
            <a:off x="3300173" y="1303488"/>
            <a:ext cx="5345894" cy="30070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CB0D1C-676D-4B13-8E45-7F42D185C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202" y="1303488"/>
            <a:ext cx="3981878" cy="2995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5CA2BF-0899-41DE-9C40-E3C5F6DBA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271B76-8084-419D-BE9D-BD2247780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2" y="1279905"/>
            <a:ext cx="3829615" cy="3018841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9ABD37-625C-4A84-88B9-6EAE9A895AFE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0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+mj-ea"/>
                <a:ea typeface="+mj-ea"/>
              </a:rPr>
              <a:t>02. </a:t>
            </a:r>
            <a:r>
              <a:rPr lang="ko-KR" altLang="en-US" sz="2500">
                <a:latin typeface="+mj-ea"/>
                <a:ea typeface="+mj-ea"/>
              </a:rPr>
              <a:t>프로젝트 소개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D9C9CC-9F83-45F8-A4AB-085B67EE8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3" y="4629848"/>
            <a:ext cx="5098505" cy="117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80A1DE-78BD-4577-B4FB-DE5DFCE33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2" y="2219040"/>
            <a:ext cx="5098505" cy="25975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07F273-B6BA-4DDB-9CF0-CC65620174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D10EA-EB48-4845-848A-53D1807DB4D6}"/>
              </a:ext>
            </a:extLst>
          </p:cNvPr>
          <p:cNvSpPr txBox="1"/>
          <p:nvPr/>
        </p:nvSpPr>
        <p:spPr>
          <a:xfrm>
            <a:off x="204287" y="860403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Concept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B4F0AF-A7FE-4A8D-9E2E-67397DDC97BD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7B9D7B8-CE17-4FAD-9657-CCB424D03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243" y="2222161"/>
            <a:ext cx="5098504" cy="25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+mj-ea"/>
                <a:ea typeface="+mj-ea"/>
              </a:rPr>
              <a:t>02. </a:t>
            </a:r>
            <a:r>
              <a:rPr lang="ko-KR" altLang="en-US" sz="2500">
                <a:latin typeface="+mj-ea"/>
                <a:ea typeface="+mj-ea"/>
              </a:rPr>
              <a:t>프로젝트 소개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007F273-B6BA-4DDB-9CF0-CC6562017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D10EA-EB48-4845-848A-53D1807DB4D6}"/>
              </a:ext>
            </a:extLst>
          </p:cNvPr>
          <p:cNvSpPr txBox="1"/>
          <p:nvPr/>
        </p:nvSpPr>
        <p:spPr>
          <a:xfrm>
            <a:off x="204287" y="860403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Concept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198D4F-500A-4C3E-B049-B9F746C6FE60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6F7DAD0-D9DB-4532-9B5C-3B7B622F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37" y="2020497"/>
            <a:ext cx="342900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48E79-B5F4-42E7-8E44-9B25321DD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09" y="1107775"/>
            <a:ext cx="2671746" cy="24400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9887D2-6548-4BAF-832F-D27EAF8C9D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850" r="1580"/>
          <a:stretch/>
        </p:blipFill>
        <p:spPr>
          <a:xfrm>
            <a:off x="6934825" y="3948991"/>
            <a:ext cx="2805125" cy="192169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71BC303-C0D7-4DF9-B182-719AC582F723}"/>
              </a:ext>
            </a:extLst>
          </p:cNvPr>
          <p:cNvCxnSpPr/>
          <p:nvPr/>
        </p:nvCxnSpPr>
        <p:spPr>
          <a:xfrm flipV="1">
            <a:off x="4773637" y="2581835"/>
            <a:ext cx="1637921" cy="62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4CB772-A6AE-4DA4-84EE-7792E1369218}"/>
              </a:ext>
            </a:extLst>
          </p:cNvPr>
          <p:cNvCxnSpPr/>
          <p:nvPr/>
        </p:nvCxnSpPr>
        <p:spPr>
          <a:xfrm>
            <a:off x="4773637" y="4399878"/>
            <a:ext cx="1756255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6E22F-8BC1-4ED4-AC4E-EB22BF60321F}"/>
              </a:ext>
            </a:extLst>
          </p:cNvPr>
          <p:cNvSpPr txBox="1"/>
          <p:nvPr/>
        </p:nvSpPr>
        <p:spPr>
          <a:xfrm rot="20306051">
            <a:off x="4712348" y="2534339"/>
            <a:ext cx="163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꾸준한 접속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3A7F5-9EB1-4D0C-9942-1AF262B73396}"/>
              </a:ext>
            </a:extLst>
          </p:cNvPr>
          <p:cNvSpPr txBox="1"/>
          <p:nvPr/>
        </p:nvSpPr>
        <p:spPr>
          <a:xfrm rot="550531">
            <a:off x="4861243" y="4587861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드문 접속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155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+mj-ea"/>
                <a:ea typeface="+mj-ea"/>
              </a:rPr>
              <a:t>02. </a:t>
            </a:r>
            <a:r>
              <a:rPr lang="ko-KR" altLang="en-US" sz="2500">
                <a:latin typeface="+mj-ea"/>
                <a:ea typeface="+mj-ea"/>
              </a:rPr>
              <a:t>프로젝트 소개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007F273-B6BA-4DDB-9CF0-CC6562017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D10EA-EB48-4845-848A-53D1807DB4D6}"/>
              </a:ext>
            </a:extLst>
          </p:cNvPr>
          <p:cNvSpPr txBox="1"/>
          <p:nvPr/>
        </p:nvSpPr>
        <p:spPr>
          <a:xfrm>
            <a:off x="204287" y="860403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나만의 캐릭터</a:t>
            </a:r>
            <a:r>
              <a:rPr lang="en-US" altLang="ko-KR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랭킹 </a:t>
            </a:r>
            <a:r>
              <a:rPr lang="en-US" altLang="ko-KR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일일 퀘스트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음식, 방이(가) 표시된 사진&#10;&#10;자동 생성된 설명">
            <a:extLst>
              <a:ext uri="{FF2B5EF4-FFF2-40B4-BE49-F238E27FC236}">
                <a16:creationId xmlns:a16="http://schemas.microsoft.com/office/drawing/2014/main" id="{0C0B6115-B810-42AC-BFFA-422D399B5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6" y="1621711"/>
            <a:ext cx="3252404" cy="314261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243E1-324D-447A-8278-BAE22D67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018" y="1644358"/>
            <a:ext cx="4071695" cy="277923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70435E-4390-4FAC-BDDB-C0247CA7A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426" y="1621711"/>
            <a:ext cx="3184005" cy="4321149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8793B7-D683-4C59-9B6B-6B04A4A24218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9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4452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+mj-ea"/>
                <a:ea typeface="+mj-ea"/>
              </a:rPr>
              <a:t>02. </a:t>
            </a:r>
            <a:r>
              <a:rPr lang="ko-KR" altLang="en-US" sz="2500">
                <a:latin typeface="+mj-ea"/>
                <a:ea typeface="+mj-ea"/>
              </a:rPr>
              <a:t>프로젝트 소개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97232" y="6419626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j-ea"/>
                <a:ea typeface="+mj-ea"/>
              </a:rPr>
              <a:t>2020 KMU Capstone Presentation Team #24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007F273-B6BA-4DDB-9CF0-CC6562017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00" y="190173"/>
            <a:ext cx="805813" cy="9176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560241-00DB-45EE-A311-4BE7E3F25397}"/>
              </a:ext>
            </a:extLst>
          </p:cNvPr>
          <p:cNvSpPr txBox="1"/>
          <p:nvPr/>
        </p:nvSpPr>
        <p:spPr>
          <a:xfrm>
            <a:off x="204287" y="860403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화면</a:t>
            </a:r>
            <a:endParaRPr lang="ko-KR" altLang="en-US" sz="30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7D60977-B481-411C-AACB-908E1C6683B1}"/>
              </a:ext>
            </a:extLst>
          </p:cNvPr>
          <p:cNvCxnSpPr/>
          <p:nvPr/>
        </p:nvCxnSpPr>
        <p:spPr>
          <a:xfrm>
            <a:off x="-23854" y="685800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7999EBE-E568-42FD-BE3D-19B7D31BBFC9}"/>
              </a:ext>
            </a:extLst>
          </p:cNvPr>
          <p:cNvGrpSpPr/>
          <p:nvPr/>
        </p:nvGrpSpPr>
        <p:grpSpPr>
          <a:xfrm>
            <a:off x="2240270" y="1284092"/>
            <a:ext cx="2376700" cy="3526700"/>
            <a:chOff x="313522" y="1916504"/>
            <a:chExt cx="2729800" cy="4047835"/>
          </a:xfrm>
        </p:grpSpPr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2286D5C6-417F-4877-AB9F-3DE67961DE0D}"/>
                </a:ext>
              </a:extLst>
            </p:cNvPr>
            <p:cNvSpPr/>
            <p:nvPr/>
          </p:nvSpPr>
          <p:spPr>
            <a:xfrm>
              <a:off x="326638" y="1916504"/>
              <a:ext cx="2703568" cy="4047835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7C0DE2-9A10-4EDE-95A0-C95014806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71" y="2751861"/>
              <a:ext cx="1469105" cy="1717842"/>
            </a:xfrm>
            <a:prstGeom prst="rect">
              <a:avLst/>
            </a:prstGeom>
          </p:spPr>
        </p:pic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E33E3380-EEF9-4DFA-A56B-59097D3E12C4}"/>
                </a:ext>
              </a:extLst>
            </p:cNvPr>
            <p:cNvSpPr/>
            <p:nvPr/>
          </p:nvSpPr>
          <p:spPr>
            <a:xfrm>
              <a:off x="313522" y="3888821"/>
              <a:ext cx="1469105" cy="18853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CABE66E9-323E-4333-AEFC-E36255D4B35F}"/>
                </a:ext>
              </a:extLst>
            </p:cNvPr>
            <p:cNvSpPr/>
            <p:nvPr/>
          </p:nvSpPr>
          <p:spPr>
            <a:xfrm>
              <a:off x="2266726" y="2730011"/>
              <a:ext cx="776596" cy="21116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1D7CC8E-C644-4D97-B34D-86BBDDC9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922" y="5272822"/>
              <a:ext cx="467390" cy="661117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0CCBFFF6-1CB4-445C-8E66-0B54F884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73" y="5282735"/>
              <a:ext cx="467390" cy="661117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2542781-3DBA-4DF5-93DB-119F5621A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486" y="5302773"/>
              <a:ext cx="467390" cy="66111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8A58209-1326-414D-93E2-E4496BF0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3202" y="5272822"/>
              <a:ext cx="467390" cy="66111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573A6FC4-0C7C-4CC8-9A3E-89DBFB3D1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3973" y="5282735"/>
              <a:ext cx="467390" cy="66111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F184BA3-48A9-466D-AD62-517CBDC7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1714" y="5309872"/>
              <a:ext cx="455647" cy="644506"/>
            </a:xfrm>
            <a:prstGeom prst="rect">
              <a:avLst/>
            </a:prstGeom>
          </p:spPr>
        </p:pic>
        <p:sp>
          <p:nvSpPr>
            <p:cNvPr id="96" name="순서도: 처리 95">
              <a:extLst>
                <a:ext uri="{FF2B5EF4-FFF2-40B4-BE49-F238E27FC236}">
                  <a16:creationId xmlns:a16="http://schemas.microsoft.com/office/drawing/2014/main" id="{EF0E8591-1CB1-41DA-892F-3E3C754A2E73}"/>
                </a:ext>
              </a:extLst>
            </p:cNvPr>
            <p:cNvSpPr/>
            <p:nvPr/>
          </p:nvSpPr>
          <p:spPr>
            <a:xfrm>
              <a:off x="2240765" y="4841949"/>
              <a:ext cx="776596" cy="21116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DE6B7B0-0077-42D7-AABD-17E69FF60508}"/>
              </a:ext>
            </a:extLst>
          </p:cNvPr>
          <p:cNvGrpSpPr/>
          <p:nvPr/>
        </p:nvGrpSpPr>
        <p:grpSpPr>
          <a:xfrm>
            <a:off x="5222914" y="1248230"/>
            <a:ext cx="2422264" cy="3618588"/>
            <a:chOff x="4224951" y="1460870"/>
            <a:chExt cx="2793670" cy="4057912"/>
          </a:xfrm>
        </p:grpSpPr>
        <p:sp>
          <p:nvSpPr>
            <p:cNvPr id="36" name="순서도: 처리 35">
              <a:extLst>
                <a:ext uri="{FF2B5EF4-FFF2-40B4-BE49-F238E27FC236}">
                  <a16:creationId xmlns:a16="http://schemas.microsoft.com/office/drawing/2014/main" id="{1B5F9EB1-CA92-44EC-A1BD-B07941DDF5B0}"/>
                </a:ext>
              </a:extLst>
            </p:cNvPr>
            <p:cNvSpPr/>
            <p:nvPr/>
          </p:nvSpPr>
          <p:spPr>
            <a:xfrm>
              <a:off x="4315053" y="1460870"/>
              <a:ext cx="2703568" cy="4047835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처리 37">
              <a:extLst>
                <a:ext uri="{FF2B5EF4-FFF2-40B4-BE49-F238E27FC236}">
                  <a16:creationId xmlns:a16="http://schemas.microsoft.com/office/drawing/2014/main" id="{0514C74E-0827-4835-8E16-0627BF8B6B97}"/>
                </a:ext>
              </a:extLst>
            </p:cNvPr>
            <p:cNvSpPr/>
            <p:nvPr/>
          </p:nvSpPr>
          <p:spPr>
            <a:xfrm>
              <a:off x="4349396" y="4751775"/>
              <a:ext cx="1469105" cy="18853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2C4CE19A-B37F-4711-A996-F33A5D217D97}"/>
                </a:ext>
              </a:extLst>
            </p:cNvPr>
            <p:cNvSpPr/>
            <p:nvPr/>
          </p:nvSpPr>
          <p:spPr>
            <a:xfrm>
              <a:off x="6223564" y="3747389"/>
              <a:ext cx="776596" cy="21116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장난감이(가) 표시된 사진&#10;&#10;자동 생성된 설명">
              <a:extLst>
                <a:ext uri="{FF2B5EF4-FFF2-40B4-BE49-F238E27FC236}">
                  <a16:creationId xmlns:a16="http://schemas.microsoft.com/office/drawing/2014/main" id="{A003753D-5017-4AC0-B149-C3A5E79B2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14771" y="2071244"/>
              <a:ext cx="2240276" cy="2534130"/>
            </a:xfrm>
            <a:prstGeom prst="rect">
              <a:avLst/>
            </a:prstGeom>
          </p:spPr>
        </p:pic>
        <p:sp>
          <p:nvSpPr>
            <p:cNvPr id="46" name="부제목 43">
              <a:extLst>
                <a:ext uri="{FF2B5EF4-FFF2-40B4-BE49-F238E27FC236}">
                  <a16:creationId xmlns:a16="http://schemas.microsoft.com/office/drawing/2014/main" id="{3F580C38-B7C3-46AE-94E4-70FD13D3C285}"/>
                </a:ext>
              </a:extLst>
            </p:cNvPr>
            <p:cNvSpPr txBox="1">
              <a:spLocks/>
            </p:cNvSpPr>
            <p:nvPr/>
          </p:nvSpPr>
          <p:spPr>
            <a:xfrm>
              <a:off x="4224951" y="1588955"/>
              <a:ext cx="1837593" cy="5725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score 324m</a:t>
              </a:r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6D1D2B43-AC10-400F-8AA4-B6D6867EC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8237" y="4827714"/>
              <a:ext cx="467390" cy="661117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0C0D1EE-417B-4A30-8421-F1927020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2088" y="4837627"/>
              <a:ext cx="467390" cy="661117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AFEE56B6-5E80-4FD3-984B-7302F0B0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801" y="4857665"/>
              <a:ext cx="467390" cy="661117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CFF774B-60C2-4060-ABEC-A1C575BA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6517" y="4827714"/>
              <a:ext cx="467390" cy="661117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F155B3F-2852-45A5-B154-F9D469C9B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288" y="4837627"/>
              <a:ext cx="467390" cy="66111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06DFEF6-77A9-4F12-9240-A0D489D5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5029" y="4864764"/>
              <a:ext cx="455647" cy="644506"/>
            </a:xfrm>
            <a:prstGeom prst="rect">
              <a:avLst/>
            </a:prstGeom>
          </p:spPr>
        </p:pic>
        <p:sp>
          <p:nvSpPr>
            <p:cNvPr id="97" name="순서도: 처리 96">
              <a:extLst>
                <a:ext uri="{FF2B5EF4-FFF2-40B4-BE49-F238E27FC236}">
                  <a16:creationId xmlns:a16="http://schemas.microsoft.com/office/drawing/2014/main" id="{2D81C0E3-29F1-4411-8517-4BE5CED6CF5E}"/>
                </a:ext>
              </a:extLst>
            </p:cNvPr>
            <p:cNvSpPr/>
            <p:nvPr/>
          </p:nvSpPr>
          <p:spPr>
            <a:xfrm>
              <a:off x="4321424" y="2233380"/>
              <a:ext cx="1469105" cy="18853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9" name="그림 98" descr="사람, 쥐고있는, 남자, 대형이(가) 표시된 사진&#10;&#10;자동 생성된 설명">
            <a:extLst>
              <a:ext uri="{FF2B5EF4-FFF2-40B4-BE49-F238E27FC236}">
                <a16:creationId xmlns:a16="http://schemas.microsoft.com/office/drawing/2014/main" id="{DD6BECB9-7FF0-4F17-8C2D-24DFADE4E2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1" y="4742698"/>
            <a:ext cx="2705452" cy="1521816"/>
          </a:xfrm>
          <a:prstGeom prst="rect">
            <a:avLst/>
          </a:prstGeom>
        </p:spPr>
      </p:pic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F6F1CBD-9E81-4AE5-A771-42C903ED91A0}"/>
              </a:ext>
            </a:extLst>
          </p:cNvPr>
          <p:cNvGrpSpPr/>
          <p:nvPr/>
        </p:nvGrpSpPr>
        <p:grpSpPr>
          <a:xfrm>
            <a:off x="8180030" y="1239644"/>
            <a:ext cx="3061187" cy="3618188"/>
            <a:chOff x="7782294" y="675278"/>
            <a:chExt cx="3361907" cy="4060118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8D15AE64-230B-4FC6-80AB-471D8193F2FA}"/>
                </a:ext>
              </a:extLst>
            </p:cNvPr>
            <p:cNvSpPr/>
            <p:nvPr/>
          </p:nvSpPr>
          <p:spPr>
            <a:xfrm>
              <a:off x="7782294" y="675278"/>
              <a:ext cx="2703568" cy="4047835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장난감, 램프이(가) 표시된 사진&#10;&#10;자동 생성된 설명">
              <a:extLst>
                <a:ext uri="{FF2B5EF4-FFF2-40B4-BE49-F238E27FC236}">
                  <a16:creationId xmlns:a16="http://schemas.microsoft.com/office/drawing/2014/main" id="{8E33886A-EC27-4900-BA31-325A81BF0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50926" y="2034186"/>
              <a:ext cx="2093275" cy="2319199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35D309C-8CEE-4E8E-B839-3FE085DB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5356" y="4044328"/>
              <a:ext cx="467390" cy="66111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2A81B7A7-604B-4062-80EA-73F99EDB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9207" y="4054241"/>
              <a:ext cx="467390" cy="661117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939E6B4-B2B9-4983-BAE5-7C9238F96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6920" y="4074279"/>
              <a:ext cx="467390" cy="66111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2F383817-0529-44B1-B352-90C740E1F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3636" y="4044328"/>
              <a:ext cx="467390" cy="661117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1946B0-B97E-40AC-9011-DF70BBFF7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4407" y="4054241"/>
              <a:ext cx="467390" cy="661117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5961416-FEFA-4BE7-B610-EA5B8013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2148" y="4081378"/>
              <a:ext cx="455647" cy="644506"/>
            </a:xfrm>
            <a:prstGeom prst="rect">
              <a:avLst/>
            </a:prstGeom>
          </p:spPr>
        </p:pic>
        <p:sp>
          <p:nvSpPr>
            <p:cNvPr id="98" name="순서도: 처리 97">
              <a:extLst>
                <a:ext uri="{FF2B5EF4-FFF2-40B4-BE49-F238E27FC236}">
                  <a16:creationId xmlns:a16="http://schemas.microsoft.com/office/drawing/2014/main" id="{A48B27FA-381A-44B5-8CF3-7400BCD0B1AF}"/>
                </a:ext>
              </a:extLst>
            </p:cNvPr>
            <p:cNvSpPr/>
            <p:nvPr/>
          </p:nvSpPr>
          <p:spPr>
            <a:xfrm>
              <a:off x="7811769" y="2346308"/>
              <a:ext cx="1469105" cy="188536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처리 42">
              <a:extLst>
                <a:ext uri="{FF2B5EF4-FFF2-40B4-BE49-F238E27FC236}">
                  <a16:creationId xmlns:a16="http://schemas.microsoft.com/office/drawing/2014/main" id="{DE7997DC-AC39-4A9B-BF3D-DEB68721E176}"/>
                </a:ext>
              </a:extLst>
            </p:cNvPr>
            <p:cNvSpPr/>
            <p:nvPr/>
          </p:nvSpPr>
          <p:spPr>
            <a:xfrm>
              <a:off x="9709266" y="3514678"/>
              <a:ext cx="776596" cy="211164"/>
            </a:xfrm>
            <a:prstGeom prst="flowChartProces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1" name="그림 110" descr="사람, 스포츠, 착용, 어두운이(가) 표시된 사진&#10;&#10;자동 생성된 설명">
            <a:extLst>
              <a:ext uri="{FF2B5EF4-FFF2-40B4-BE49-F238E27FC236}">
                <a16:creationId xmlns:a16="http://schemas.microsoft.com/office/drawing/2014/main" id="{C68E5BB5-BB6B-4112-AEF2-64179CE6F5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1" y="4623406"/>
            <a:ext cx="2827313" cy="1590363"/>
          </a:xfrm>
          <a:prstGeom prst="rect">
            <a:avLst/>
          </a:prstGeom>
        </p:spPr>
      </p:pic>
      <p:pic>
        <p:nvPicPr>
          <p:cNvPr id="103" name="그림 102" descr="쥐고있는, 여자, 어두운, 그네이(가) 표시된 사진&#10;&#10;자동 생성된 설명">
            <a:extLst>
              <a:ext uri="{FF2B5EF4-FFF2-40B4-BE49-F238E27FC236}">
                <a16:creationId xmlns:a16="http://schemas.microsoft.com/office/drawing/2014/main" id="{768D2E10-91C9-41D1-951A-F9798ECD08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41" y="4407605"/>
            <a:ext cx="3978132" cy="2237700"/>
          </a:xfrm>
          <a:prstGeom prst="rect">
            <a:avLst/>
          </a:prstGeom>
        </p:spPr>
      </p:pic>
      <p:sp>
        <p:nvSpPr>
          <p:cNvPr id="44" name="부제목 43">
            <a:extLst>
              <a:ext uri="{FF2B5EF4-FFF2-40B4-BE49-F238E27FC236}">
                <a16:creationId xmlns:a16="http://schemas.microsoft.com/office/drawing/2014/main" id="{EA275FB9-186C-4822-9089-346C8DFD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396" y="1397518"/>
            <a:ext cx="1578682" cy="38937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score 312m</a:t>
            </a:r>
            <a:endParaRPr lang="ko-KR" altLang="en-US"/>
          </a:p>
        </p:txBody>
      </p:sp>
      <p:pic>
        <p:nvPicPr>
          <p:cNvPr id="115" name="그림 114" descr="사람, 스포츠, 착용, 어두운이(가) 표시된 사진&#10;&#10;자동 생성된 설명">
            <a:extLst>
              <a:ext uri="{FF2B5EF4-FFF2-40B4-BE49-F238E27FC236}">
                <a16:creationId xmlns:a16="http://schemas.microsoft.com/office/drawing/2014/main" id="{11A87244-64CC-4BBE-BCA8-B6362515BD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05" y="4579597"/>
            <a:ext cx="2827313" cy="1590363"/>
          </a:xfrm>
          <a:prstGeom prst="rect">
            <a:avLst/>
          </a:prstGeom>
        </p:spPr>
      </p:pic>
      <p:sp>
        <p:nvSpPr>
          <p:cNvPr id="47" name="부제목 43">
            <a:extLst>
              <a:ext uri="{FF2B5EF4-FFF2-40B4-BE49-F238E27FC236}">
                <a16:creationId xmlns:a16="http://schemas.microsoft.com/office/drawing/2014/main" id="{4FF7EF75-5B47-4D82-A1A7-9462D49F1B01}"/>
              </a:ext>
            </a:extLst>
          </p:cNvPr>
          <p:cNvSpPr txBox="1">
            <a:spLocks/>
          </p:cNvSpPr>
          <p:nvPr/>
        </p:nvSpPr>
        <p:spPr>
          <a:xfrm>
            <a:off x="8143429" y="1265275"/>
            <a:ext cx="1673223" cy="147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score 324m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6758</TotalTime>
  <Words>170</Words>
  <Application>Microsoft Office PowerPoint</Application>
  <PresentationFormat>와이드스크린</PresentationFormat>
  <Paragraphs>65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</vt:lpstr>
      <vt:lpstr>맑은 고딕</vt:lpstr>
      <vt:lpstr>나눔고딕 ExtraBold</vt:lpstr>
      <vt:lpstr>나눔고딕 Light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접근성 ↑     시간 절약 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서 민균</cp:lastModifiedBy>
  <cp:revision>121</cp:revision>
  <dcterms:created xsi:type="dcterms:W3CDTF">2014-11-29T16:54:20Z</dcterms:created>
  <dcterms:modified xsi:type="dcterms:W3CDTF">2020-03-27T01:50:58Z</dcterms:modified>
</cp:coreProperties>
</file>